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Times New Roman Bold" pitchFamily="18" charset="0"/>
      <p:bold r:id="rId12"/>
    </p:embeddedFont>
    <p:embeddedFont>
      <p:font typeface="Calibri" pitchFamily="34" charset="0"/>
      <p:regular r:id="rId13"/>
      <p:bold r:id="rId14"/>
      <p:italic r:id="rId15"/>
      <p:boldItalic r:id="rId16"/>
    </p:embeddedFont>
    <p:embeddedFont>
      <p:font typeface="Poppins ExtraBold"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autoAdjust="0"/>
    <p:restoredTop sz="94622" autoAdjust="0"/>
  </p:normalViewPr>
  <p:slideViewPr>
    <p:cSldViewPr>
      <p:cViewPr>
        <p:scale>
          <a:sx n="42" d="100"/>
          <a:sy n="42" d="100"/>
        </p:scale>
        <p:origin x="-996"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p:cNvSpPr/>
          <p:nvPr/>
        </p:nvSpPr>
        <p:spPr>
          <a:xfrm>
            <a:off x="207904" y="405390"/>
            <a:ext cx="2284867" cy="2284867"/>
          </a:xfrm>
          <a:custGeom>
            <a:avLst/>
            <a:gdLst/>
            <a:ahLst/>
            <a:cxnLst/>
            <a:rect l="l" t="t" r="r" b="b"/>
            <a:pathLst>
              <a:path w="2284867" h="2284867">
                <a:moveTo>
                  <a:pt x="0" y="0"/>
                </a:moveTo>
                <a:lnTo>
                  <a:pt x="2284867" y="0"/>
                </a:lnTo>
                <a:lnTo>
                  <a:pt x="2284867" y="2284867"/>
                </a:lnTo>
                <a:lnTo>
                  <a:pt x="0" y="22848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76767" y="142836"/>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26108" y="9395967"/>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4577493" y="130178"/>
            <a:ext cx="9133015" cy="4052633"/>
          </a:xfrm>
          <a:prstGeom prst="rect">
            <a:avLst/>
          </a:prstGeom>
        </p:spPr>
        <p:txBody>
          <a:bodyPr lIns="0" tIns="0" rIns="0" bIns="0" rtlCol="0" anchor="t">
            <a:spAutoFit/>
          </a:bodyPr>
          <a:lstStyle/>
          <a:p>
            <a:pPr algn="ctr">
              <a:lnSpc>
                <a:spcPts val="10440"/>
              </a:lnSpc>
            </a:pPr>
            <a:r>
              <a:rPr lang="en-US" sz="7457">
                <a:solidFill>
                  <a:srgbClr val="FFFFFF"/>
                </a:solidFill>
                <a:latin typeface="Times New Roman Bold"/>
              </a:rPr>
              <a:t>Naan Mudhalvan</a:t>
            </a:r>
          </a:p>
          <a:p>
            <a:pPr algn="ctr">
              <a:lnSpc>
                <a:spcPts val="10440"/>
              </a:lnSpc>
            </a:pPr>
            <a:r>
              <a:rPr lang="en-US" sz="7457">
                <a:solidFill>
                  <a:srgbClr val="FFFFFF"/>
                </a:solidFill>
                <a:latin typeface="Times New Roman Bold"/>
              </a:rPr>
              <a:t>Salesforce Developer </a:t>
            </a:r>
          </a:p>
          <a:p>
            <a:pPr algn="ctr">
              <a:lnSpc>
                <a:spcPts val="10440"/>
              </a:lnSpc>
              <a:spcBef>
                <a:spcPct val="0"/>
              </a:spcBef>
            </a:pPr>
            <a:endParaRPr lang="en-US" sz="7457">
              <a:solidFill>
                <a:srgbClr val="FFFFFF"/>
              </a:solidFill>
              <a:latin typeface="Times New Roman Bold"/>
            </a:endParaRPr>
          </a:p>
        </p:txBody>
      </p:sp>
      <p:sp>
        <p:nvSpPr>
          <p:cNvPr id="8" name="TextBox 8"/>
          <p:cNvSpPr txBox="1"/>
          <p:nvPr/>
        </p:nvSpPr>
        <p:spPr>
          <a:xfrm>
            <a:off x="349859" y="3435610"/>
            <a:ext cx="18288000" cy="747201"/>
          </a:xfrm>
          <a:prstGeom prst="rect">
            <a:avLst/>
          </a:prstGeom>
        </p:spPr>
        <p:txBody>
          <a:bodyPr lIns="0" tIns="0" rIns="0" bIns="0" rtlCol="0" anchor="t">
            <a:spAutoFit/>
          </a:bodyPr>
          <a:lstStyle/>
          <a:p>
            <a:pPr algn="ctr">
              <a:lnSpc>
                <a:spcPts val="5540"/>
              </a:lnSpc>
              <a:spcBef>
                <a:spcPct val="0"/>
              </a:spcBef>
            </a:pPr>
            <a:r>
              <a:rPr lang="en-US" sz="3957">
                <a:solidFill>
                  <a:srgbClr val="FFFFFF"/>
                </a:solidFill>
                <a:latin typeface="Times New Roman Bold"/>
              </a:rPr>
              <a:t>PROJECT TITLE: Property Management Application Using Salesforce  </a:t>
            </a:r>
          </a:p>
        </p:txBody>
      </p:sp>
      <p:sp>
        <p:nvSpPr>
          <p:cNvPr id="9" name="TextBox 9"/>
          <p:cNvSpPr txBox="1"/>
          <p:nvPr/>
        </p:nvSpPr>
        <p:spPr>
          <a:xfrm>
            <a:off x="0" y="4962525"/>
            <a:ext cx="6033308" cy="1648279"/>
          </a:xfrm>
          <a:prstGeom prst="rect">
            <a:avLst/>
          </a:prstGeom>
        </p:spPr>
        <p:txBody>
          <a:bodyPr lIns="0" tIns="0" rIns="0" bIns="0" rtlCol="0" anchor="t">
            <a:spAutoFit/>
          </a:bodyPr>
          <a:lstStyle/>
          <a:p>
            <a:pPr algn="ctr">
              <a:lnSpc>
                <a:spcPts val="6470"/>
              </a:lnSpc>
            </a:pPr>
            <a:r>
              <a:rPr lang="en-US" sz="4621">
                <a:solidFill>
                  <a:srgbClr val="FFFFFF"/>
                </a:solidFill>
                <a:latin typeface="Times New Roman Bold"/>
              </a:rPr>
              <a:t>TEAM MEMBER</a:t>
            </a:r>
          </a:p>
          <a:p>
            <a:pPr algn="ctr">
              <a:lnSpc>
                <a:spcPts val="2889"/>
              </a:lnSpc>
            </a:pPr>
            <a:endParaRPr lang="en-US" sz="4621">
              <a:solidFill>
                <a:srgbClr val="FFFFFF"/>
              </a:solidFill>
              <a:latin typeface="Times New Roman Bold"/>
            </a:endParaRPr>
          </a:p>
          <a:p>
            <a:pPr algn="ctr">
              <a:lnSpc>
                <a:spcPts val="2929"/>
              </a:lnSpc>
              <a:spcBef>
                <a:spcPct val="0"/>
              </a:spcBef>
            </a:pPr>
            <a:endParaRPr lang="en-US" sz="4621">
              <a:solidFill>
                <a:srgbClr val="FFFFFF"/>
              </a:solidFill>
              <a:latin typeface="Times New Roman Bold"/>
            </a:endParaRPr>
          </a:p>
        </p:txBody>
      </p:sp>
      <p:sp>
        <p:nvSpPr>
          <p:cNvPr id="10" name="TextBox 10"/>
          <p:cNvSpPr txBox="1"/>
          <p:nvPr/>
        </p:nvSpPr>
        <p:spPr>
          <a:xfrm>
            <a:off x="349859" y="6059236"/>
            <a:ext cx="10752427" cy="3336731"/>
          </a:xfrm>
          <a:prstGeom prst="rect">
            <a:avLst/>
          </a:prstGeom>
        </p:spPr>
        <p:txBody>
          <a:bodyPr lIns="0" tIns="0" rIns="0" bIns="0" rtlCol="0" anchor="t">
            <a:spAutoFit/>
          </a:bodyPr>
          <a:lstStyle/>
          <a:p>
            <a:pPr>
              <a:lnSpc>
                <a:spcPts val="4980"/>
              </a:lnSpc>
            </a:pPr>
            <a:r>
              <a:rPr lang="en-US" sz="3557">
                <a:solidFill>
                  <a:srgbClr val="FFFFFF"/>
                </a:solidFill>
                <a:latin typeface="Times New Roman Bold"/>
              </a:rPr>
              <a:t>DEEPIKA S V(611220205002) </a:t>
            </a:r>
          </a:p>
          <a:p>
            <a:pPr>
              <a:lnSpc>
                <a:spcPts val="4980"/>
              </a:lnSpc>
            </a:pPr>
            <a:r>
              <a:rPr lang="en-US" sz="3557">
                <a:solidFill>
                  <a:srgbClr val="FFFFFF"/>
                </a:solidFill>
                <a:latin typeface="Times New Roman Bold"/>
              </a:rPr>
              <a:t>RAMYA SRI R(611220205027)(TEAM LEAD)</a:t>
            </a:r>
          </a:p>
          <a:p>
            <a:pPr>
              <a:lnSpc>
                <a:spcPts val="4980"/>
              </a:lnSpc>
            </a:pPr>
            <a:r>
              <a:rPr lang="en-US" sz="3557">
                <a:solidFill>
                  <a:srgbClr val="FFFFFF"/>
                </a:solidFill>
                <a:latin typeface="Times New Roman Bold"/>
              </a:rPr>
              <a:t>SHRI SHALINI M (611220205033)</a:t>
            </a:r>
          </a:p>
          <a:p>
            <a:pPr>
              <a:lnSpc>
                <a:spcPts val="4980"/>
              </a:lnSpc>
            </a:pPr>
            <a:r>
              <a:rPr lang="en-US" sz="3557">
                <a:solidFill>
                  <a:srgbClr val="FFFFFF"/>
                </a:solidFill>
                <a:latin typeface="Times New Roman Bold"/>
              </a:rPr>
              <a:t>TEAJASHREE R (611220205042)</a:t>
            </a:r>
          </a:p>
          <a:p>
            <a:pPr algn="ctr">
              <a:lnSpc>
                <a:spcPts val="6240"/>
              </a:lnSpc>
              <a:spcBef>
                <a:spcPct val="0"/>
              </a:spcBef>
            </a:pPr>
            <a:endParaRPr lang="en-US" sz="3557">
              <a:solidFill>
                <a:srgbClr val="FFFFFF"/>
              </a:solidFill>
              <a:latin typeface="Times New Roman Bold"/>
            </a:endParaRPr>
          </a:p>
        </p:txBody>
      </p:sp>
      <p:sp>
        <p:nvSpPr>
          <p:cNvPr id="11" name="TextBox 11"/>
          <p:cNvSpPr txBox="1"/>
          <p:nvPr/>
        </p:nvSpPr>
        <p:spPr>
          <a:xfrm>
            <a:off x="10453885" y="4943261"/>
            <a:ext cx="7834115" cy="5220141"/>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COURSE INSTRUCTOR</a:t>
            </a:r>
          </a:p>
          <a:p>
            <a:pPr algn="ctr">
              <a:lnSpc>
                <a:spcPts val="6800"/>
              </a:lnSpc>
            </a:pPr>
            <a:r>
              <a:rPr lang="en-US" sz="4857">
                <a:solidFill>
                  <a:srgbClr val="FFFFFF"/>
                </a:solidFill>
                <a:latin typeface="Times New Roman Bold"/>
              </a:rPr>
              <a:t>Mr.R.AYYAPPAN</a:t>
            </a:r>
          </a:p>
          <a:p>
            <a:pPr algn="ctr">
              <a:lnSpc>
                <a:spcPts val="6800"/>
              </a:lnSpc>
            </a:pPr>
            <a:endParaRPr lang="en-US" sz="4857">
              <a:solidFill>
                <a:srgbClr val="FFFFFF"/>
              </a:solidFill>
              <a:latin typeface="Times New Roman Bold"/>
            </a:endParaRPr>
          </a:p>
          <a:p>
            <a:pPr algn="ctr">
              <a:lnSpc>
                <a:spcPts val="6800"/>
              </a:lnSpc>
            </a:pPr>
            <a:r>
              <a:rPr lang="en-US" sz="4857">
                <a:solidFill>
                  <a:srgbClr val="FFFFFF"/>
                </a:solidFill>
                <a:latin typeface="Times New Roman Bold"/>
              </a:rPr>
              <a:t>COLLEGE SPOC</a:t>
            </a:r>
          </a:p>
          <a:p>
            <a:pPr algn="ctr">
              <a:lnSpc>
                <a:spcPts val="6800"/>
              </a:lnSpc>
            </a:pPr>
            <a:r>
              <a:rPr lang="en-US" sz="4857">
                <a:solidFill>
                  <a:srgbClr val="FFFFFF"/>
                </a:solidFill>
                <a:latin typeface="Times New Roman Bold"/>
              </a:rPr>
              <a:t>Mr.T.KARTHIKEYAN</a:t>
            </a:r>
          </a:p>
          <a:p>
            <a:pPr algn="ctr">
              <a:lnSpc>
                <a:spcPts val="6800"/>
              </a:lnSpc>
              <a:spcBef>
                <a:spcPct val="0"/>
              </a:spcBef>
            </a:pPr>
            <a:endParaRPr lang="en-US" sz="4857">
              <a:solidFill>
                <a:srgbClr val="FFFFFF"/>
              </a:solidFill>
              <a:latin typeface="Times New Roman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ExtraBold"/>
              </a:rPr>
              <a:t>Thank You</a:t>
            </a:r>
          </a:p>
        </p:txBody>
      </p:sp>
      <p:sp>
        <p:nvSpPr>
          <p:cNvPr id="5" name="Freeform 5"/>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70239" y="7134956"/>
            <a:ext cx="6304087" cy="6304087"/>
          </a:xfrm>
          <a:custGeom>
            <a:avLst/>
            <a:gdLst/>
            <a:ahLst/>
            <a:cxnLst/>
            <a:rect l="l" t="t" r="r" b="b"/>
            <a:pathLst>
              <a:path w="6304087" h="6304087">
                <a:moveTo>
                  <a:pt x="0" y="0"/>
                </a:moveTo>
                <a:lnTo>
                  <a:pt x="6304087" y="0"/>
                </a:lnTo>
                <a:lnTo>
                  <a:pt x="6304087" y="6304088"/>
                </a:lnTo>
                <a:lnTo>
                  <a:pt x="0" y="630408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27223" y="0"/>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1273338" y="231237"/>
            <a:ext cx="4178647" cy="1442526"/>
          </a:xfrm>
          <a:prstGeom prst="rect">
            <a:avLst/>
          </a:prstGeom>
        </p:spPr>
        <p:txBody>
          <a:bodyPr lIns="0" tIns="0" rIns="0" bIns="0" rtlCol="0" anchor="t">
            <a:spAutoFit/>
          </a:bodyPr>
          <a:lstStyle/>
          <a:p>
            <a:pPr algn="ctr">
              <a:lnSpc>
                <a:spcPts val="5540"/>
              </a:lnSpc>
            </a:pPr>
            <a:r>
              <a:rPr lang="en-US" sz="3957">
                <a:solidFill>
                  <a:srgbClr val="000000"/>
                </a:solidFill>
                <a:latin typeface="Times New Roman Bold"/>
              </a:rPr>
              <a:t>PROJECT GOAL:</a:t>
            </a:r>
          </a:p>
          <a:p>
            <a:pPr algn="ctr">
              <a:lnSpc>
                <a:spcPts val="5540"/>
              </a:lnSpc>
              <a:spcBef>
                <a:spcPct val="0"/>
              </a:spcBef>
            </a:pPr>
            <a:endParaRPr lang="en-US" sz="3957">
              <a:solidFill>
                <a:srgbClr val="000000"/>
              </a:solidFill>
              <a:latin typeface="Times New Roman Bold"/>
            </a:endParaRPr>
          </a:p>
        </p:txBody>
      </p:sp>
      <p:sp>
        <p:nvSpPr>
          <p:cNvPr id="5" name="TextBox 5"/>
          <p:cNvSpPr txBox="1"/>
          <p:nvPr/>
        </p:nvSpPr>
        <p:spPr>
          <a:xfrm>
            <a:off x="1028700" y="1218113"/>
            <a:ext cx="17014662" cy="2833176"/>
          </a:xfrm>
          <a:prstGeom prst="rect">
            <a:avLst/>
          </a:prstGeom>
        </p:spPr>
        <p:txBody>
          <a:bodyPr lIns="0" tIns="0" rIns="0" bIns="0" rtlCol="0" anchor="t">
            <a:spAutoFit/>
          </a:bodyPr>
          <a:lstStyle/>
          <a:p>
            <a:pPr>
              <a:lnSpc>
                <a:spcPts val="5540"/>
              </a:lnSpc>
              <a:spcBef>
                <a:spcPct val="0"/>
              </a:spcBef>
            </a:pPr>
            <a:r>
              <a:rPr lang="en-US" sz="3957">
                <a:solidFill>
                  <a:srgbClr val="000000"/>
                </a:solidFill>
                <a:latin typeface="Times New Roman"/>
              </a:rPr>
              <a:t>Developing a Property Management Application Using Salesforce represents a significant opportunity to modernize and streamline the property management industry. This project's overarching goal is to enhance the efficiency and effectiveness of property management processes. </a:t>
            </a:r>
          </a:p>
        </p:txBody>
      </p:sp>
      <p:sp>
        <p:nvSpPr>
          <p:cNvPr id="6" name="TextBox 6"/>
          <p:cNvSpPr txBox="1"/>
          <p:nvPr/>
        </p:nvSpPr>
        <p:spPr>
          <a:xfrm>
            <a:off x="1965250" y="4315088"/>
            <a:ext cx="6130260" cy="828412"/>
          </a:xfrm>
          <a:prstGeom prst="rect">
            <a:avLst/>
          </a:prstGeom>
        </p:spPr>
        <p:txBody>
          <a:bodyPr lIns="0" tIns="0" rIns="0" bIns="0" rtlCol="0" anchor="t">
            <a:spAutoFit/>
          </a:bodyPr>
          <a:lstStyle/>
          <a:p>
            <a:pPr algn="ctr">
              <a:lnSpc>
                <a:spcPts val="5400"/>
              </a:lnSpc>
            </a:pPr>
            <a:r>
              <a:rPr lang="en-US" sz="3857">
                <a:solidFill>
                  <a:srgbClr val="000000"/>
                </a:solidFill>
                <a:latin typeface="Times New Roman Bold"/>
              </a:rPr>
              <a:t>PROJECT DESCRIPTION:</a:t>
            </a:r>
          </a:p>
          <a:p>
            <a:pPr algn="ctr">
              <a:lnSpc>
                <a:spcPts val="360"/>
              </a:lnSpc>
              <a:spcBef>
                <a:spcPct val="0"/>
              </a:spcBef>
            </a:pPr>
            <a:endParaRPr lang="en-US" sz="3857">
              <a:solidFill>
                <a:srgbClr val="000000"/>
              </a:solidFill>
              <a:latin typeface="Times New Roman Bold"/>
            </a:endParaRPr>
          </a:p>
        </p:txBody>
      </p:sp>
      <p:sp>
        <p:nvSpPr>
          <p:cNvPr id="7" name="TextBox 7"/>
          <p:cNvSpPr txBox="1"/>
          <p:nvPr/>
        </p:nvSpPr>
        <p:spPr>
          <a:xfrm>
            <a:off x="2627051" y="4991100"/>
            <a:ext cx="15416311" cy="4919151"/>
          </a:xfrm>
          <a:prstGeom prst="rect">
            <a:avLst/>
          </a:prstGeom>
        </p:spPr>
        <p:txBody>
          <a:bodyPr lIns="0" tIns="0" rIns="0" bIns="0" rtlCol="0" anchor="t">
            <a:spAutoFit/>
          </a:bodyPr>
          <a:lstStyle/>
          <a:p>
            <a:pPr>
              <a:lnSpc>
                <a:spcPts val="5540"/>
              </a:lnSpc>
              <a:spcBef>
                <a:spcPct val="0"/>
              </a:spcBef>
            </a:pPr>
            <a:r>
              <a:rPr lang="en-US" sz="3957">
                <a:solidFill>
                  <a:srgbClr val="000000"/>
                </a:solidFill>
                <a:latin typeface="Times New Roman"/>
              </a:rPr>
              <a:t>Develop an App for the Property Management where Buyer can order his Requirements and get the Appropriate Details of the Property. According to his interest just provide him with some discounts up to what extent he can get the discount. Also Track Whether he is Interested in taking the loan available for so just calculate how much loan Amount user can get it. Provide the Security for two different profiles like for marketing and sales team.</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52044" y="71349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6051560" y="1982655"/>
            <a:ext cx="8524020" cy="7947157"/>
          </a:xfrm>
          <a:custGeom>
            <a:avLst/>
            <a:gdLst/>
            <a:ahLst/>
            <a:cxnLst/>
            <a:rect l="l" t="t" r="r" b="b"/>
            <a:pathLst>
              <a:path w="8524020" h="7947157">
                <a:moveTo>
                  <a:pt x="0" y="0"/>
                </a:moveTo>
                <a:lnTo>
                  <a:pt x="8524019" y="0"/>
                </a:lnTo>
                <a:lnTo>
                  <a:pt x="8524019" y="7947157"/>
                </a:lnTo>
                <a:lnTo>
                  <a:pt x="0" y="7947157"/>
                </a:lnTo>
                <a:lnTo>
                  <a:pt x="0" y="0"/>
                </a:lnTo>
                <a:close/>
              </a:path>
            </a:pathLst>
          </a:custGeom>
          <a:blipFill>
            <a:blip r:embed="rId6"/>
            <a:stretch>
              <a:fillRect l="-3266" t="-2855" b="-7906"/>
            </a:stretch>
          </a:blipFill>
        </p:spPr>
      </p:sp>
      <p:sp>
        <p:nvSpPr>
          <p:cNvPr id="5" name="TextBox 5"/>
          <p:cNvSpPr txBox="1"/>
          <p:nvPr/>
        </p:nvSpPr>
        <p:spPr>
          <a:xfrm>
            <a:off x="0" y="933664"/>
            <a:ext cx="9144000" cy="1442359"/>
          </a:xfrm>
          <a:prstGeom prst="rect">
            <a:avLst/>
          </a:prstGeom>
        </p:spPr>
        <p:txBody>
          <a:bodyPr lIns="0" tIns="0" rIns="0" bIns="0" rtlCol="0" anchor="t">
            <a:spAutoFit/>
          </a:bodyPr>
          <a:lstStyle/>
          <a:p>
            <a:pPr algn="ctr">
              <a:lnSpc>
                <a:spcPts val="5549"/>
              </a:lnSpc>
            </a:pPr>
            <a:r>
              <a:rPr lang="en-US" sz="3964">
                <a:solidFill>
                  <a:srgbClr val="8F2976"/>
                </a:solidFill>
                <a:latin typeface="Times New Roman Bold"/>
              </a:rPr>
              <a:t>TECHNICAL ARCHITECTURE</a:t>
            </a:r>
          </a:p>
          <a:p>
            <a:pPr algn="ctr">
              <a:lnSpc>
                <a:spcPts val="5549"/>
              </a:lnSpc>
              <a:spcBef>
                <a:spcPct val="0"/>
              </a:spcBef>
            </a:pPr>
            <a:r>
              <a:rPr lang="en-US" sz="3964">
                <a:solidFill>
                  <a:srgbClr val="8F2976"/>
                </a:solidFill>
                <a:latin typeface="Times New Roman Bold"/>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64476" y="3240540"/>
            <a:ext cx="8084617" cy="4549747"/>
          </a:xfrm>
          <a:custGeom>
            <a:avLst/>
            <a:gdLst/>
            <a:ahLst/>
            <a:cxnLst/>
            <a:rect l="l" t="t" r="r" b="b"/>
            <a:pathLst>
              <a:path w="8084617" h="4549747">
                <a:moveTo>
                  <a:pt x="0" y="0"/>
                </a:moveTo>
                <a:lnTo>
                  <a:pt x="8084617" y="0"/>
                </a:lnTo>
                <a:lnTo>
                  <a:pt x="8084617" y="4549747"/>
                </a:lnTo>
                <a:lnTo>
                  <a:pt x="0" y="4549747"/>
                </a:lnTo>
                <a:lnTo>
                  <a:pt x="0" y="0"/>
                </a:lnTo>
                <a:close/>
              </a:path>
            </a:pathLst>
          </a:custGeom>
          <a:blipFill>
            <a:blip r:embed="rId3"/>
            <a:stretch>
              <a:fillRect/>
            </a:stretch>
          </a:blipFill>
        </p:spPr>
      </p:sp>
      <p:sp>
        <p:nvSpPr>
          <p:cNvPr id="4" name="Freeform 4"/>
          <p:cNvSpPr/>
          <p:nvPr/>
        </p:nvSpPr>
        <p:spPr>
          <a:xfrm>
            <a:off x="9144000" y="3240540"/>
            <a:ext cx="7896890" cy="4444101"/>
          </a:xfrm>
          <a:custGeom>
            <a:avLst/>
            <a:gdLst/>
            <a:ahLst/>
            <a:cxnLst/>
            <a:rect l="l" t="t" r="r" b="b"/>
            <a:pathLst>
              <a:path w="7896890" h="4444101">
                <a:moveTo>
                  <a:pt x="0" y="0"/>
                </a:moveTo>
                <a:lnTo>
                  <a:pt x="7896890" y="0"/>
                </a:lnTo>
                <a:lnTo>
                  <a:pt x="7896890" y="4444100"/>
                </a:lnTo>
                <a:lnTo>
                  <a:pt x="0" y="4444100"/>
                </a:lnTo>
                <a:lnTo>
                  <a:pt x="0" y="0"/>
                </a:lnTo>
                <a:close/>
              </a:path>
            </a:pathLst>
          </a:custGeom>
          <a:blipFill>
            <a:blip r:embed="rId4"/>
            <a:stretch>
              <a:fillRect/>
            </a:stretch>
          </a:blipFill>
        </p:spPr>
      </p:sp>
      <p:sp>
        <p:nvSpPr>
          <p:cNvPr id="5" name="TextBox 5"/>
          <p:cNvSpPr txBox="1"/>
          <p:nvPr/>
        </p:nvSpPr>
        <p:spPr>
          <a:xfrm>
            <a:off x="564476" y="828675"/>
            <a:ext cx="9854110" cy="1026064"/>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SALESFORCE DEVELOPER ORG</a:t>
            </a:r>
          </a:p>
          <a:p>
            <a:pPr algn="ctr">
              <a:lnSpc>
                <a:spcPts val="220"/>
              </a:lnSpc>
              <a:spcBef>
                <a:spcPct val="0"/>
              </a:spcBef>
            </a:pPr>
            <a:endParaRPr lang="en-US" sz="4857">
              <a:solidFill>
                <a:srgbClr val="FFFFFF"/>
              </a:solidFill>
              <a:latin typeface="Times New Roman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144000" y="2803076"/>
            <a:ext cx="8317574" cy="4680847"/>
          </a:xfrm>
          <a:custGeom>
            <a:avLst/>
            <a:gdLst/>
            <a:ahLst/>
            <a:cxnLst/>
            <a:rect l="l" t="t" r="r" b="b"/>
            <a:pathLst>
              <a:path w="8317574" h="4680847">
                <a:moveTo>
                  <a:pt x="0" y="0"/>
                </a:moveTo>
                <a:lnTo>
                  <a:pt x="8317574" y="0"/>
                </a:lnTo>
                <a:lnTo>
                  <a:pt x="8317574" y="4680848"/>
                </a:lnTo>
                <a:lnTo>
                  <a:pt x="0" y="4680848"/>
                </a:lnTo>
                <a:lnTo>
                  <a:pt x="0" y="0"/>
                </a:lnTo>
                <a:close/>
              </a:path>
            </a:pathLst>
          </a:custGeom>
          <a:blipFill>
            <a:blip r:embed="rId3"/>
            <a:stretch>
              <a:fillRect/>
            </a:stretch>
          </a:blipFill>
        </p:spPr>
      </p:sp>
      <p:sp>
        <p:nvSpPr>
          <p:cNvPr id="4" name="Freeform 4"/>
          <p:cNvSpPr/>
          <p:nvPr/>
        </p:nvSpPr>
        <p:spPr>
          <a:xfrm>
            <a:off x="266969" y="2803076"/>
            <a:ext cx="8317574" cy="4680847"/>
          </a:xfrm>
          <a:custGeom>
            <a:avLst/>
            <a:gdLst/>
            <a:ahLst/>
            <a:cxnLst/>
            <a:rect l="l" t="t" r="r" b="b"/>
            <a:pathLst>
              <a:path w="8317574" h="4680847">
                <a:moveTo>
                  <a:pt x="0" y="0"/>
                </a:moveTo>
                <a:lnTo>
                  <a:pt x="8317574" y="0"/>
                </a:lnTo>
                <a:lnTo>
                  <a:pt x="8317574" y="4680848"/>
                </a:lnTo>
                <a:lnTo>
                  <a:pt x="0" y="4680848"/>
                </a:lnTo>
                <a:lnTo>
                  <a:pt x="0" y="0"/>
                </a:lnTo>
                <a:close/>
              </a:path>
            </a:pathLst>
          </a:custGeom>
          <a:blipFill>
            <a:blip r:embed="rId4"/>
            <a:stretch>
              <a:fillRect/>
            </a:stretch>
          </a:blipFill>
        </p:spPr>
      </p:sp>
      <p:sp>
        <p:nvSpPr>
          <p:cNvPr id="5" name="TextBox 5"/>
          <p:cNvSpPr txBox="1"/>
          <p:nvPr/>
        </p:nvSpPr>
        <p:spPr>
          <a:xfrm>
            <a:off x="266969" y="415655"/>
            <a:ext cx="11454390" cy="1026064"/>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CUSTOM OBJECT CREATION &amp; TABS</a:t>
            </a:r>
          </a:p>
          <a:p>
            <a:pPr algn="ctr">
              <a:lnSpc>
                <a:spcPts val="220"/>
              </a:lnSpc>
              <a:spcBef>
                <a:spcPct val="0"/>
              </a:spcBef>
            </a:pPr>
            <a:endParaRPr lang="en-US" sz="4857">
              <a:solidFill>
                <a:srgbClr val="FFFFFF"/>
              </a:solidFill>
              <a:latin typeface="Times New Roman 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480836" y="2387638"/>
            <a:ext cx="8053564" cy="4876800"/>
          </a:xfrm>
          <a:custGeom>
            <a:avLst/>
            <a:gdLst/>
            <a:ahLst/>
            <a:cxnLst/>
            <a:rect l="l" t="t" r="r" b="b"/>
            <a:pathLst>
              <a:path w="7877830" h="4433375">
                <a:moveTo>
                  <a:pt x="0" y="0"/>
                </a:moveTo>
                <a:lnTo>
                  <a:pt x="7877830" y="0"/>
                </a:lnTo>
                <a:lnTo>
                  <a:pt x="7877830" y="4433374"/>
                </a:lnTo>
                <a:lnTo>
                  <a:pt x="0" y="4433374"/>
                </a:lnTo>
                <a:lnTo>
                  <a:pt x="0" y="0"/>
                </a:lnTo>
                <a:close/>
              </a:path>
            </a:pathLst>
          </a:custGeom>
          <a:blipFill>
            <a:blip r:embed="rId3"/>
            <a:stretch>
              <a:fillRect/>
            </a:stretch>
          </a:blipFill>
        </p:spPr>
      </p:sp>
      <p:sp>
        <p:nvSpPr>
          <p:cNvPr id="5" name="TextBox 5"/>
          <p:cNvSpPr txBox="1"/>
          <p:nvPr/>
        </p:nvSpPr>
        <p:spPr>
          <a:xfrm>
            <a:off x="681890" y="622493"/>
            <a:ext cx="5129092" cy="1026064"/>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LIGHTNING APP</a:t>
            </a:r>
          </a:p>
          <a:p>
            <a:pPr algn="ctr">
              <a:lnSpc>
                <a:spcPts val="220"/>
              </a:lnSpc>
              <a:spcBef>
                <a:spcPct val="0"/>
              </a:spcBef>
            </a:pPr>
            <a:endParaRPr lang="en-US" sz="4857">
              <a:solidFill>
                <a:srgbClr val="FFFFFF"/>
              </a:solidFill>
              <a:latin typeface="Times New Roman Bold"/>
            </a:endParaRPr>
          </a:p>
        </p:txBody>
      </p:sp>
      <p:pic>
        <p:nvPicPr>
          <p:cNvPr id="6" name="Picture 5"/>
          <p:cNvPicPr/>
          <p:nvPr/>
        </p:nvPicPr>
        <p:blipFill>
          <a:blip r:embed="rId4"/>
          <a:stretch>
            <a:fillRect/>
          </a:stretch>
        </p:blipFill>
        <p:spPr>
          <a:xfrm>
            <a:off x="9144000" y="2387637"/>
            <a:ext cx="8153400" cy="48768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307304" y="2430668"/>
            <a:ext cx="12438360" cy="6827632"/>
          </a:xfrm>
          <a:custGeom>
            <a:avLst/>
            <a:gdLst/>
            <a:ahLst/>
            <a:cxnLst/>
            <a:rect l="l" t="t" r="r" b="b"/>
            <a:pathLst>
              <a:path w="12438360" h="6827632">
                <a:moveTo>
                  <a:pt x="0" y="0"/>
                </a:moveTo>
                <a:lnTo>
                  <a:pt x="12438361" y="0"/>
                </a:lnTo>
                <a:lnTo>
                  <a:pt x="12438361" y="6827632"/>
                </a:lnTo>
                <a:lnTo>
                  <a:pt x="0" y="6827632"/>
                </a:lnTo>
                <a:lnTo>
                  <a:pt x="0" y="0"/>
                </a:lnTo>
                <a:close/>
              </a:path>
            </a:pathLst>
          </a:custGeom>
          <a:blipFill>
            <a:blip r:embed="rId3"/>
            <a:stretch>
              <a:fillRect l="-526" r="-526" b="-3602"/>
            </a:stretch>
          </a:blipFill>
        </p:spPr>
      </p:sp>
      <p:sp>
        <p:nvSpPr>
          <p:cNvPr id="4" name="TextBox 4"/>
          <p:cNvSpPr txBox="1"/>
          <p:nvPr/>
        </p:nvSpPr>
        <p:spPr>
          <a:xfrm>
            <a:off x="526067" y="828675"/>
            <a:ext cx="7669500" cy="1026064"/>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USER CREATION</a:t>
            </a:r>
          </a:p>
          <a:p>
            <a:pPr algn="ctr">
              <a:lnSpc>
                <a:spcPts val="220"/>
              </a:lnSpc>
              <a:spcBef>
                <a:spcPct val="0"/>
              </a:spcBef>
            </a:pPr>
            <a:endParaRPr lang="en-US" sz="4857">
              <a:solidFill>
                <a:srgbClr val="FFFFFF"/>
              </a:solidFill>
              <a:latin typeface="Times New Roman 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01580" y="2931912"/>
            <a:ext cx="8455442" cy="4758435"/>
          </a:xfrm>
          <a:custGeom>
            <a:avLst/>
            <a:gdLst/>
            <a:ahLst/>
            <a:cxnLst/>
            <a:rect l="l" t="t" r="r" b="b"/>
            <a:pathLst>
              <a:path w="8455442" h="4758435">
                <a:moveTo>
                  <a:pt x="0" y="0"/>
                </a:moveTo>
                <a:lnTo>
                  <a:pt x="8455442" y="0"/>
                </a:lnTo>
                <a:lnTo>
                  <a:pt x="8455442" y="4758435"/>
                </a:lnTo>
                <a:lnTo>
                  <a:pt x="0" y="4758435"/>
                </a:lnTo>
                <a:lnTo>
                  <a:pt x="0" y="0"/>
                </a:lnTo>
                <a:close/>
              </a:path>
            </a:pathLst>
          </a:custGeom>
          <a:blipFill>
            <a:blip r:embed="rId3"/>
            <a:stretch>
              <a:fillRect/>
            </a:stretch>
          </a:blipFill>
        </p:spPr>
      </p:sp>
      <p:sp>
        <p:nvSpPr>
          <p:cNvPr id="4" name="Freeform 4"/>
          <p:cNvSpPr/>
          <p:nvPr/>
        </p:nvSpPr>
        <p:spPr>
          <a:xfrm>
            <a:off x="9557173" y="2931912"/>
            <a:ext cx="8361362" cy="4705490"/>
          </a:xfrm>
          <a:custGeom>
            <a:avLst/>
            <a:gdLst/>
            <a:ahLst/>
            <a:cxnLst/>
            <a:rect l="l" t="t" r="r" b="b"/>
            <a:pathLst>
              <a:path w="8361362" h="4705490">
                <a:moveTo>
                  <a:pt x="0" y="0"/>
                </a:moveTo>
                <a:lnTo>
                  <a:pt x="8361362" y="0"/>
                </a:lnTo>
                <a:lnTo>
                  <a:pt x="8361362" y="4705490"/>
                </a:lnTo>
                <a:lnTo>
                  <a:pt x="0" y="4705490"/>
                </a:lnTo>
                <a:lnTo>
                  <a:pt x="0" y="0"/>
                </a:lnTo>
                <a:close/>
              </a:path>
            </a:pathLst>
          </a:custGeom>
          <a:blipFill>
            <a:blip r:embed="rId4"/>
            <a:stretch>
              <a:fillRect/>
            </a:stretch>
          </a:blipFill>
        </p:spPr>
      </p:sp>
      <p:sp>
        <p:nvSpPr>
          <p:cNvPr id="5" name="TextBox 5"/>
          <p:cNvSpPr txBox="1"/>
          <p:nvPr/>
        </p:nvSpPr>
        <p:spPr>
          <a:xfrm>
            <a:off x="1028700" y="828675"/>
            <a:ext cx="2275223" cy="1026064"/>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FLOWS</a:t>
            </a:r>
          </a:p>
          <a:p>
            <a:pPr algn="ctr">
              <a:lnSpc>
                <a:spcPts val="220"/>
              </a:lnSpc>
              <a:spcBef>
                <a:spcPct val="0"/>
              </a:spcBef>
            </a:pPr>
            <a:endParaRPr lang="en-US" sz="4857">
              <a:solidFill>
                <a:srgbClr val="FFFFFF"/>
              </a:solidFill>
              <a:latin typeface="Times New Roman 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57370" y="3039486"/>
            <a:ext cx="8310464" cy="4676846"/>
          </a:xfrm>
          <a:custGeom>
            <a:avLst/>
            <a:gdLst/>
            <a:ahLst/>
            <a:cxnLst/>
            <a:rect l="l" t="t" r="r" b="b"/>
            <a:pathLst>
              <a:path w="8310464" h="4676846">
                <a:moveTo>
                  <a:pt x="0" y="0"/>
                </a:moveTo>
                <a:lnTo>
                  <a:pt x="8310464" y="0"/>
                </a:lnTo>
                <a:lnTo>
                  <a:pt x="8310464" y="4676846"/>
                </a:lnTo>
                <a:lnTo>
                  <a:pt x="0" y="4676846"/>
                </a:lnTo>
                <a:lnTo>
                  <a:pt x="0" y="0"/>
                </a:lnTo>
                <a:close/>
              </a:path>
            </a:pathLst>
          </a:custGeom>
          <a:blipFill>
            <a:blip r:embed="rId3"/>
            <a:stretch>
              <a:fillRect/>
            </a:stretch>
          </a:blipFill>
        </p:spPr>
      </p:sp>
      <p:sp>
        <p:nvSpPr>
          <p:cNvPr id="4" name="Freeform 4"/>
          <p:cNvSpPr/>
          <p:nvPr/>
        </p:nvSpPr>
        <p:spPr>
          <a:xfrm>
            <a:off x="9144000" y="3091411"/>
            <a:ext cx="8125931" cy="4572998"/>
          </a:xfrm>
          <a:custGeom>
            <a:avLst/>
            <a:gdLst/>
            <a:ahLst/>
            <a:cxnLst/>
            <a:rect l="l" t="t" r="r" b="b"/>
            <a:pathLst>
              <a:path w="8125931" h="4572998">
                <a:moveTo>
                  <a:pt x="0" y="0"/>
                </a:moveTo>
                <a:lnTo>
                  <a:pt x="8125931" y="0"/>
                </a:lnTo>
                <a:lnTo>
                  <a:pt x="8125931" y="4572997"/>
                </a:lnTo>
                <a:lnTo>
                  <a:pt x="0" y="4572997"/>
                </a:lnTo>
                <a:lnTo>
                  <a:pt x="0" y="0"/>
                </a:lnTo>
                <a:close/>
              </a:path>
            </a:pathLst>
          </a:custGeom>
          <a:blipFill>
            <a:blip r:embed="rId4"/>
            <a:stretch>
              <a:fillRect/>
            </a:stretch>
          </a:blipFill>
        </p:spPr>
      </p:sp>
      <p:sp>
        <p:nvSpPr>
          <p:cNvPr id="5" name="TextBox 5"/>
          <p:cNvSpPr txBox="1"/>
          <p:nvPr/>
        </p:nvSpPr>
        <p:spPr>
          <a:xfrm>
            <a:off x="357370" y="828675"/>
            <a:ext cx="8786630" cy="1040632"/>
          </a:xfrm>
          <a:prstGeom prst="rect">
            <a:avLst/>
          </a:prstGeom>
        </p:spPr>
        <p:txBody>
          <a:bodyPr lIns="0" tIns="0" rIns="0" bIns="0" rtlCol="0" anchor="t">
            <a:spAutoFit/>
          </a:bodyPr>
          <a:lstStyle/>
          <a:p>
            <a:pPr algn="ctr">
              <a:lnSpc>
                <a:spcPts val="6800"/>
              </a:lnSpc>
            </a:pPr>
            <a:r>
              <a:rPr lang="en-US" sz="4857">
                <a:solidFill>
                  <a:srgbClr val="FFFFFF"/>
                </a:solidFill>
                <a:latin typeface="Times New Roman Bold"/>
              </a:rPr>
              <a:t>REPORTS AND DASHBOARD</a:t>
            </a:r>
          </a:p>
          <a:p>
            <a:pPr algn="ctr">
              <a:lnSpc>
                <a:spcPts val="360"/>
              </a:lnSpc>
              <a:spcBef>
                <a:spcPct val="0"/>
              </a:spcBef>
            </a:pPr>
            <a:endParaRPr lang="en-US" sz="4857">
              <a:solidFill>
                <a:srgbClr val="FFFFFF"/>
              </a:solidFill>
              <a:latin typeface="Times New Roman Bo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185</Words>
  <Application>Microsoft Office PowerPoint</Application>
  <PresentationFormat>Custom</PresentationFormat>
  <Paragraphs>26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Times New Roman</vt:lpstr>
      <vt:lpstr>Times New Roman Bold</vt:lpstr>
      <vt:lpstr>Calibri</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cp:lastModifiedBy>Admin</cp:lastModifiedBy>
  <cp:revision>4</cp:revision>
  <dcterms:created xsi:type="dcterms:W3CDTF">2006-08-16T00:00:00Z</dcterms:created>
  <dcterms:modified xsi:type="dcterms:W3CDTF">2023-10-30T18:00:19Z</dcterms:modified>
  <dc:identifier>DAFj8Af8yL4</dc:identifier>
</cp:coreProperties>
</file>